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75" r:id="rId4"/>
    <p:sldId id="260" r:id="rId5"/>
    <p:sldId id="259" r:id="rId6"/>
    <p:sldId id="262" r:id="rId7"/>
    <p:sldId id="263" r:id="rId8"/>
    <p:sldId id="266" r:id="rId9"/>
    <p:sldId id="265" r:id="rId10"/>
    <p:sldId id="273" r:id="rId11"/>
    <p:sldId id="267" r:id="rId12"/>
    <p:sldId id="268" r:id="rId13"/>
    <p:sldId id="271" r:id="rId14"/>
    <p:sldId id="270" r:id="rId15"/>
    <p:sldId id="274" r:id="rId16"/>
    <p:sldId id="261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99408-2464-4E8B-A9CF-2A881375D49E}" type="datetimeFigureOut">
              <a:rPr lang="en-CA" smtClean="0"/>
              <a:t>2018-08-09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45D36-4ED3-4225-AE0C-D2071E3921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083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45D36-4ED3-4225-AE0C-D2071E39212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663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C43D-C326-4CC3-A52C-01B0DC9C1E5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C5DD-6170-4DE3-94E8-06ED832CA4E0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1C9-63D9-4D6D-95A5-E37AF79EBFAD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EBFB-07F2-4AF1-A0D8-49A38D72A058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1496-2DE9-46CE-80F2-E2824EFFCC78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9B6A-9AE2-41EE-9EF1-6E15A3897150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FFAE-A7F6-4176-A75F-62F1D12194AA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58F1-CDAE-4936-B8C6-8D5DD1DA948F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DA4B-2663-4B7C-A466-613213C8D37C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B36C-EBA9-41D9-99D1-C3FA9900EFAD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6211-5EBC-456B-BB9B-8467C6914C75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9B22-6EF8-4945-830A-662F1E412886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3C51-9F29-4EF6-B4F2-DF078501DD1F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26C9-F491-415C-88AA-C6AC61320838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F855-A4A3-404B-9872-6FE7B768299F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6392-4CBF-4C54-9428-D2B517A004C1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C20EE-5EF8-4F80-842A-620A9FAFF1FC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6549" y="1628078"/>
            <a:ext cx="8611624" cy="2682692"/>
          </a:xfrm>
        </p:spPr>
        <p:txBody>
          <a:bodyPr>
            <a:noAutofit/>
          </a:bodyPr>
          <a:lstStyle/>
          <a:p>
            <a:pPr algn="ctr"/>
            <a:r>
              <a:rPr lang="zh-TW" altLang="en-US" dirty="0" smtClean="0"/>
              <a:t>輪迴過患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地獄道之</a:t>
            </a:r>
            <a:r>
              <a:rPr lang="zh-TW" altLang="en-US" b="1" dirty="0" smtClean="0"/>
              <a:t>近邊地獄的痛苦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en-CA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62773" y="5038836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dirty="0" smtClean="0"/>
              <a:t>加拿大多倫多慧燈禪修班</a:t>
            </a:r>
          </a:p>
          <a:p>
            <a:pPr algn="r"/>
            <a:r>
              <a:rPr lang="en-CA" dirty="0" smtClean="0"/>
              <a:t>August 9, 2018 Thu. 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劍葉林地獄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72873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       從</a:t>
            </a:r>
            <a:r>
              <a:rPr lang="zh-TW" altLang="en-US" dirty="0"/>
              <a:t>前面地獄中剛解脫出來的眾生，又看到一片枝繁葉茂、舒心悅意的森林</a:t>
            </a:r>
            <a:r>
              <a:rPr lang="zh-TW" altLang="en-US" dirty="0" smtClean="0"/>
              <a:t>，當</a:t>
            </a:r>
            <a:r>
              <a:rPr lang="zh-TW" altLang="en-US" dirty="0"/>
              <a:t>它們興高采烈地狂奔而去</a:t>
            </a:r>
            <a:r>
              <a:rPr lang="zh-TW" altLang="en-US" dirty="0" smtClean="0"/>
              <a:t>，那裡</a:t>
            </a:r>
            <a:r>
              <a:rPr lang="zh-TW" altLang="en-US" dirty="0"/>
              <a:t>有什麼悅意的森林？ 遇到的卻是一片劍葉林，只見鐵樹上長著許多葉狀的利劍等兵器，隨風擺動，將這些眾生碎屍萬段，之後恢復如初，又再度割截，它們就這樣感受著被切割的痛苦。</a:t>
            </a:r>
          </a:p>
          <a:p>
            <a:pPr marL="0" indent="0"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《</a:t>
            </a:r>
            <a:r>
              <a:rPr lang="zh-TW" altLang="en-US" dirty="0"/>
              <a:t>瑜伽師地論</a:t>
            </a:r>
            <a:r>
              <a:rPr lang="en-US" altLang="zh-TW" dirty="0"/>
              <a:t>》</a:t>
            </a:r>
            <a:r>
              <a:rPr lang="zh-TW" altLang="en-US" dirty="0"/>
              <a:t>中也</a:t>
            </a:r>
            <a:r>
              <a:rPr lang="zh-TW" altLang="en-US" dirty="0" smtClean="0"/>
              <a:t>說，</a:t>
            </a:r>
            <a:r>
              <a:rPr lang="zh-TW" altLang="en-US" dirty="0"/>
              <a:t>地獄眾生到森林裡準備坐下休息時，業力的風就開始吹動，樹上的枝</a:t>
            </a:r>
            <a:r>
              <a:rPr lang="zh-TW" altLang="en-US" dirty="0" smtClean="0"/>
              <a:t>葉通通變</a:t>
            </a:r>
            <a:r>
              <a:rPr lang="zh-TW" altLang="en-US" dirty="0"/>
              <a:t>成利刃墜落下來，將它們的身體斬截成一段一段，感受無量的痛苦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9218" name="Picture 2" descr="ãåèæå°ç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96" y="3866881"/>
            <a:ext cx="4076031" cy="266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87477" y="3902727"/>
            <a:ext cx="6556885" cy="2628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zh-TW" altLang="en-US" dirty="0" smtClean="0"/>
              <a:t>轉生於劍葉林地獄的因：</a:t>
            </a:r>
            <a:endParaRPr lang="en-US" altLang="zh-TW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dirty="0" smtClean="0"/>
              <a:t>《</a:t>
            </a:r>
            <a:r>
              <a:rPr lang="zh-TW" altLang="en-US" dirty="0" smtClean="0"/>
              <a:t>六趣輪迴經</a:t>
            </a:r>
            <a:r>
              <a:rPr lang="en-US" altLang="zh-TW" dirty="0" smtClean="0"/>
              <a:t>》</a:t>
            </a:r>
            <a:r>
              <a:rPr lang="zh-TW" altLang="en-US" dirty="0" smtClean="0"/>
              <a:t>中云：“若陰謀害他，墮彼劍葉林。”假如</a:t>
            </a:r>
            <a:r>
              <a:rPr lang="zh-TW" altLang="en-US" u="sng" dirty="0" smtClean="0"/>
              <a:t>以不良的心行謀害別人</a:t>
            </a:r>
            <a:r>
              <a:rPr lang="zh-TW" altLang="en-US" dirty="0" smtClean="0"/>
              <a:t>，以此果報就會墮入劍葉林地獄。 </a:t>
            </a:r>
            <a:endParaRPr lang="en-US" altLang="zh-TW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dirty="0" smtClean="0"/>
              <a:t>《</a:t>
            </a:r>
            <a:r>
              <a:rPr lang="zh-TW" altLang="en-US" dirty="0" smtClean="0"/>
              <a:t>立世阿毘曇論</a:t>
            </a:r>
            <a:r>
              <a:rPr lang="en-US" altLang="zh-TW" dirty="0" smtClean="0"/>
              <a:t>》</a:t>
            </a:r>
            <a:r>
              <a:rPr lang="zh-TW" altLang="en-US" dirty="0" smtClean="0"/>
              <a:t>裡講，生前喜歡打仗，</a:t>
            </a:r>
            <a:r>
              <a:rPr lang="zh-TW" altLang="en-US" u="sng" dirty="0" smtClean="0"/>
              <a:t>用刀等兵器傷害別人</a:t>
            </a:r>
            <a:r>
              <a:rPr lang="zh-TW" altLang="en-US" dirty="0" smtClean="0"/>
              <a:t>，也會墮入此地獄中去。</a:t>
            </a:r>
          </a:p>
          <a:p>
            <a:pPr marL="0" indent="0">
              <a:buFont typeface="Wingdings 3" charset="2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228873" cy="1280890"/>
          </a:xfrm>
        </p:spPr>
        <p:txBody>
          <a:bodyPr/>
          <a:lstStyle/>
          <a:p>
            <a:pPr algn="ctr"/>
            <a:r>
              <a:rPr lang="zh-TW" altLang="en-US" b="1" dirty="0"/>
              <a:t>鐵柱山地獄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76461"/>
            <a:ext cx="8915400" cy="5201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       </a:t>
            </a:r>
            <a:r>
              <a:rPr lang="zh-TW" altLang="en-US" sz="1600" dirty="0" smtClean="0"/>
              <a:t>這</a:t>
            </a:r>
            <a:r>
              <a:rPr lang="zh-TW" altLang="en-US" sz="1600" dirty="0"/>
              <a:t>裡</a:t>
            </a:r>
            <a:r>
              <a:rPr lang="zh-TW" altLang="en-US" sz="1600" dirty="0" smtClean="0"/>
              <a:t>是指毀</a:t>
            </a:r>
            <a:r>
              <a:rPr lang="zh-TW" altLang="en-US" sz="1600" dirty="0"/>
              <a:t>壞梵淨行、破戒律的出家人或行邪淫的在家人轉生的地方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pPr marL="0" indent="0">
              <a:buNone/>
            </a:pPr>
            <a:r>
              <a:rPr lang="zh-TW" altLang="en-US" sz="1600" dirty="0"/>
              <a:t> </a:t>
            </a:r>
            <a:r>
              <a:rPr lang="zh-TW" altLang="en-US" sz="1600" dirty="0" smtClean="0"/>
              <a:t>      </a:t>
            </a:r>
            <a:r>
              <a:rPr lang="zh-TW" altLang="en-US" sz="1600" dirty="0"/>
              <a:t> 由於業力的牽引，它們來到陰森可怖的鐵柱山前，這時聽到山頂上昔日苦苦愛戀的女</a:t>
            </a:r>
            <a:r>
              <a:rPr lang="zh-TW" altLang="en-US" sz="1600" dirty="0" smtClean="0"/>
              <a:t>人</a:t>
            </a:r>
            <a:r>
              <a:rPr lang="zh-TW" altLang="en-US" sz="1600" dirty="0"/>
              <a:t> 呼喚自己。 </a:t>
            </a:r>
            <a:r>
              <a:rPr lang="en-US" altLang="zh-TW" sz="1600" dirty="0"/>
              <a:t>《</a:t>
            </a:r>
            <a:r>
              <a:rPr lang="zh-TW" altLang="en-US" sz="1600" dirty="0"/>
              <a:t>正法念處經</a:t>
            </a:r>
            <a:r>
              <a:rPr lang="en-US" altLang="zh-TW" sz="1600" dirty="0"/>
              <a:t>》</a:t>
            </a:r>
            <a:r>
              <a:rPr lang="zh-TW" altLang="en-US" sz="1600" dirty="0"/>
              <a:t>中說 </a:t>
            </a:r>
            <a:r>
              <a:rPr lang="zh-TW" altLang="en-US" sz="1600" dirty="0" smtClean="0"/>
              <a:t>，</a:t>
            </a:r>
            <a:r>
              <a:rPr lang="zh-TW" altLang="en-US" sz="1600" dirty="0"/>
              <a:t>她打扮得特別漂亮，用媚眼含情脈脈地看著你，用嬌柔動聽的聲音喊你的名字，並說：“念在我倆昔日的情分上，我特意來這裡看你，現在你也見到我了，為何不來親近我、擁抱我？”聽到這些甜言蜜語，地獄眾生的習氣復甦，實在是忍不住，冒著生命危險向山上攀登（有些眾生明明知道危險，有些也不一定知道）。 結果因為業力現前，山上的樹葉全部變成朝下的兵器，身體被這些兵器刺穿，內臟、腸子掛得到處都是，從皮肉到骨髓之間均被切割斬碎。 當它筋疲力盡地爬上山頂，身體恢復如初，此時烏鴉、鷹鷲等飛禽又前來啄食它的眼油，乃至身體的一切支</a:t>
            </a:r>
            <a:r>
              <a:rPr lang="zh-TW" altLang="en-US" sz="1600" dirty="0" smtClean="0"/>
              <a:t>分。</a:t>
            </a:r>
            <a:endParaRPr lang="zh-TW" altLang="en-US" sz="1600" dirty="0"/>
          </a:p>
          <a:p>
            <a:pPr marL="0" indent="0">
              <a:buNone/>
            </a:pPr>
            <a:r>
              <a:rPr lang="zh-TW" altLang="en-US" sz="1600" dirty="0" smtClean="0"/>
              <a:t>       此</a:t>
            </a:r>
            <a:r>
              <a:rPr lang="zh-TW" altLang="en-US" sz="1600" dirty="0"/>
              <a:t>時，又聽到山腳下傳來呼喊它的聲音，它便一如既往地向山下奔去，所有的樹葉又轉向上方，從它的前胸刺入，徑直穿透後背。 到了山腳下時，等候在此萬分恐怖的鐵男、鐵女，將它擁抱入懷，將它的頭顱活活吞入口中細嚼慢嚥，並不時從嘴角兩邊流出白色的腦漿</a:t>
            </a:r>
            <a:r>
              <a:rPr lang="en-US" altLang="zh-TW" sz="1600" dirty="0"/>
              <a:t>……</a:t>
            </a:r>
            <a:r>
              <a:rPr lang="zh-TW" altLang="en-US" sz="1600" dirty="0"/>
              <a:t>感受諸如此類的異常痛苦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pPr marL="0" indent="0">
              <a:buNone/>
            </a:pPr>
            <a:endParaRPr lang="en-US" altLang="zh-TW" sz="1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zh-TW" altLang="en-US" sz="1600" dirty="0" smtClean="0"/>
              <a:t>轉生於鐵柱山地獄之因</a:t>
            </a:r>
            <a:r>
              <a:rPr lang="zh-TW" altLang="en-US" sz="1600" dirty="0"/>
              <a:t>：</a:t>
            </a:r>
            <a:endParaRPr lang="zh-TW" alt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1600" dirty="0" smtClean="0"/>
              <a:t>《</a:t>
            </a:r>
            <a:r>
              <a:rPr lang="zh-TW" altLang="en-US" sz="1600" dirty="0"/>
              <a:t>正法念處經</a:t>
            </a:r>
            <a:r>
              <a:rPr lang="en-US" altLang="zh-TW" sz="1600" dirty="0"/>
              <a:t>》</a:t>
            </a:r>
            <a:r>
              <a:rPr lang="zh-TW" altLang="en-US" sz="1600" dirty="0" smtClean="0"/>
              <a:t>中云：“</a:t>
            </a:r>
            <a:r>
              <a:rPr lang="zh-TW" altLang="en-US" sz="1600" dirty="0"/>
              <a:t>何因故燒？邪欲為因。”也就是說，這些燃燒身心的苦因是什麼呢？ 即是</a:t>
            </a:r>
            <a:r>
              <a:rPr lang="zh-TW" altLang="en-US" sz="1600" u="sng" dirty="0"/>
              <a:t>邪欲</a:t>
            </a:r>
            <a:r>
              <a:rPr lang="zh-TW" altLang="en-US" sz="1600" dirty="0"/>
              <a:t>。 </a:t>
            </a:r>
            <a:endParaRPr lang="en-CA" sz="1600" dirty="0"/>
          </a:p>
        </p:txBody>
      </p:sp>
      <p:pic>
        <p:nvPicPr>
          <p:cNvPr id="11266" name="Picture 2" descr="ãåèæå°ç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653" y="136021"/>
            <a:ext cx="3694418" cy="128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352" y="624110"/>
            <a:ext cx="9336948" cy="835574"/>
          </a:xfrm>
        </p:spPr>
        <p:txBody>
          <a:bodyPr/>
          <a:lstStyle/>
          <a:p>
            <a:pPr algn="ctr"/>
            <a:r>
              <a:rPr lang="zh-TW" altLang="en-US" b="1" dirty="0" smtClean="0"/>
              <a:t>破斥地獄不存在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629" y="1984334"/>
            <a:ext cx="10002983" cy="45461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dirty="0" smtClean="0"/>
              <a:t>       用</a:t>
            </a:r>
            <a:r>
              <a:rPr lang="zh-TW" altLang="en-US" dirty="0"/>
              <a:t>我們的眼睛，在地球或銀河系​​任何一個星球上尋找地獄，是找不出來的。 為什麼？ 因為器官和對境有著非常密切的關係。 人眼所能看到的，是適應它的事物，這叫人間；地獄眾生的器官跟我們不一樣，那種器官可以感覺到它的世界</a:t>
            </a:r>
            <a:r>
              <a:rPr lang="en-US" altLang="zh-TW" dirty="0"/>
              <a:t>——</a:t>
            </a:r>
            <a:r>
              <a:rPr lang="zh-TW" altLang="en-US" dirty="0"/>
              <a:t>地獄。 由於人的器官和地獄眾生的對境沒有任何關係，所以我們的眼睛看不見它們的世界，它們也感覺不到我們的世界。</a:t>
            </a:r>
          </a:p>
          <a:p>
            <a:pPr marL="0" indent="0">
              <a:buNone/>
            </a:pPr>
            <a:r>
              <a:rPr lang="zh-TW" altLang="en-US" dirty="0" smtClean="0"/>
              <a:t>       假</a:t>
            </a:r>
            <a:r>
              <a:rPr lang="zh-TW" altLang="en-US" dirty="0"/>
              <a:t>如一個地獄眾生，現在來到這間屋裡，房子及房內的事物在它眼裡是什麼樣的呢？ 就是地獄裡的景象。 同樣在房內，我們看到的卻是人間的事物，這兩種現象並不矛盾。 比如這個瓶子，我們看它是個陶瓷瓶子，地獄眾生看它不會是這樣，而是燒紅的鐵，或是火焰之類讓它感受痛苦的東西。 因為以前造了很嚴重的業，所以現在它的器官感覺不到美妙悅意之物，這與它的業力有關。 一切均是業力的顯現。</a:t>
            </a:r>
          </a:p>
          <a:p>
            <a:pPr marL="0" indent="0">
              <a:buNone/>
            </a:pPr>
            <a:r>
              <a:rPr lang="zh-TW" altLang="en-US" dirty="0" smtClean="0"/>
              <a:t>       再</a:t>
            </a:r>
            <a:r>
              <a:rPr lang="zh-TW" altLang="en-US" dirty="0"/>
              <a:t>以夢的比喻說明此理。 一人在做噩夢，夢裡遇到老虎、毒蛇來追他，正做噩夢之時，他的夢境在何處？ 此時，這人身邊有一個醒著的人，以他的器官感覺不到猛獸追殺的恐怖，但夢中人卻看得到，這兩個世界是在同一個地方，還是不同的地方？ 實際上是一個地方。 但由於他們業力的不同，所以各自的器官會產生相應的變化，從而感覺到兩個迥然相異的世界。</a:t>
            </a:r>
          </a:p>
          <a:p>
            <a:pPr marL="0" indent="0">
              <a:buNone/>
            </a:pPr>
            <a:r>
              <a:rPr lang="zh-TW" altLang="en-US" dirty="0" smtClean="0"/>
              <a:t>       另</a:t>
            </a:r>
            <a:r>
              <a:rPr lang="zh-TW" altLang="en-US" dirty="0"/>
              <a:t>外我們還可以用很多邏輯推理的方法，來證實地獄的存</a:t>
            </a:r>
            <a:r>
              <a:rPr lang="zh-TW" altLang="en-US" dirty="0" smtClean="0"/>
              <a:t>在。</a:t>
            </a:r>
            <a:r>
              <a:rPr lang="zh-TW" altLang="en-US" dirty="0"/>
              <a:t> 總之，到目前為止，沒有任何一種學說，沒有任何一種有力的證據，可以推翻六道輪迴的存在。 地獄、餓鬼不是佛用來嚇唬我們的，雖然肉眼看不見，但是它們也像人類能親眼看見的旁生道一樣是實際存在的。 所以，我們要相信地獄的存在。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888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：</a:t>
            </a:r>
            <a:endParaRPr lang="en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0349" y="1354651"/>
            <a:ext cx="8334686" cy="550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2000" b="1" dirty="0" smtClean="0"/>
              <a:t>慈誠羅珠堪布</a:t>
            </a:r>
            <a:endParaRPr lang="en-CA" sz="2000" b="1" dirty="0"/>
          </a:p>
        </p:txBody>
      </p:sp>
      <p:pic>
        <p:nvPicPr>
          <p:cNvPr id="4098" name="Picture 2" descr="ãæèª ç¾ç å ªå¸è§£è«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99460"/>
            <a:ext cx="2344207" cy="175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668582"/>
            <a:ext cx="4690531" cy="816279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外道眼中的地獄景象圖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 descr="https://upload.wikimedia.org/wikipedia/commons/thumb/5/55/Seven_Jain_Hells.jpg/800px-Seven_Jain_H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8" y="1916103"/>
            <a:ext cx="2924686" cy="427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thumb/e/ed/Fra_Angelico_010.jpg/220px-Fra_Angelico_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25" y="2162313"/>
            <a:ext cx="3053893" cy="372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upload.wikimedia.org/wikipedia/commons/thumb/e/ea/Hell-fresco-from-Raduil.jpg/220px-Hell-fresco-from-Radu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95" y="3498535"/>
            <a:ext cx="2323519" cy="30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upload.wikimedia.org/wikipedia/commons/thumb/0/0f/Hortus_Deliciarum_-_Hell.jpg/220px-Hortus_Deliciarum_-_He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214" y="646034"/>
            <a:ext cx="2643428" cy="337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upload.wikimedia.org/wikipedia/commons/thumb/d/d7/Church_of_Debra_Berhan_Selassie_-_Paintings_05.jpg/170px-Church_of_Debra_Berhan_Selassie_-_Paintings_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95" y="519591"/>
            <a:ext cx="2162985" cy="263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ãä½ä¸ç¥æ²å°çç¯ãçåçæå°çµæ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57" y="4361686"/>
            <a:ext cx="2606367" cy="182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2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70" y="531831"/>
            <a:ext cx="8911687" cy="1280890"/>
          </a:xfrm>
        </p:spPr>
        <p:txBody>
          <a:bodyPr/>
          <a:lstStyle/>
          <a:p>
            <a:pPr algn="ctr"/>
            <a:r>
              <a:rPr lang="zh-TW" altLang="en-US" b="1" dirty="0" smtClean="0"/>
              <a:t>回教徒眼中的地獄景象圖</a:t>
            </a:r>
            <a:endParaRPr lang="en-CA" b="1" dirty="0"/>
          </a:p>
        </p:txBody>
      </p:sp>
      <p:pic>
        <p:nvPicPr>
          <p:cNvPr id="1026" name="Picture 2" descr="ãMUSLIM HELL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695" y="4155994"/>
            <a:ext cx="3039581" cy="25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MUSLIM HELLãçåçæå°çµæ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39" y="4082601"/>
            <a:ext cx="3412812" cy="266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ãMUSLIM HELL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73" y="1433839"/>
            <a:ext cx="3056834" cy="256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 vising He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09" y="1433839"/>
            <a:ext cx="3486873" cy="256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2" descr="https://upload.wikimedia.org/wikipedia/en/thumb/1/19/The_tree_%27Zaqqum%27_and_Jahannam.png/290px-The_tree_%27Zaqqum%27_and_Jahanna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591" y="655329"/>
            <a:ext cx="1904874" cy="256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20120509-Idris_the_prophet in heaven and he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051" y="2885035"/>
            <a:ext cx="2517081" cy="386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9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254040" cy="726518"/>
          </a:xfrm>
        </p:spPr>
        <p:txBody>
          <a:bodyPr/>
          <a:lstStyle/>
          <a:p>
            <a:pPr algn="ctr"/>
            <a:r>
              <a:rPr lang="zh-TW" altLang="en-US" b="1" dirty="0" smtClean="0"/>
              <a:t>如何觀修地獄眾生的痛苦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030136"/>
            <a:ext cx="8915400" cy="4588778"/>
          </a:xfrm>
        </p:spPr>
        <p:txBody>
          <a:bodyPr/>
          <a:lstStyle/>
          <a:p>
            <a:r>
              <a:rPr lang="zh-TW" altLang="en-US" dirty="0"/>
              <a:t>觀修地獄的痛苦，要從四個角度思維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1. </a:t>
            </a:r>
            <a:r>
              <a:rPr lang="zh-TW" altLang="en-US" dirty="0" smtClean="0"/>
              <a:t>地</a:t>
            </a:r>
            <a:r>
              <a:rPr lang="zh-TW" altLang="en-US" dirty="0"/>
              <a:t>獄眾生的</a:t>
            </a:r>
            <a:r>
              <a:rPr lang="zh-TW" altLang="en-US" u="sng" dirty="0"/>
              <a:t>環</a:t>
            </a:r>
            <a:r>
              <a:rPr lang="zh-TW" altLang="en-US" u="sng" dirty="0" smtClean="0"/>
              <a:t>境</a:t>
            </a:r>
            <a:endParaRPr lang="en-US" altLang="zh-TW" u="sng" dirty="0" smtClean="0"/>
          </a:p>
          <a:p>
            <a:pPr marL="0" indent="0"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地</a:t>
            </a:r>
            <a:r>
              <a:rPr lang="zh-TW" altLang="en-US" dirty="0"/>
              <a:t>獄眾生的</a:t>
            </a:r>
            <a:r>
              <a:rPr lang="zh-TW" altLang="en-US" u="sng" dirty="0"/>
              <a:t>身體狀</a:t>
            </a:r>
            <a:r>
              <a:rPr lang="zh-TW" altLang="en-US" u="sng" dirty="0" smtClean="0"/>
              <a:t>況</a:t>
            </a:r>
            <a:endParaRPr lang="en-US" altLang="zh-TW" u="sng" dirty="0" smtClean="0"/>
          </a:p>
          <a:p>
            <a:pPr marL="0" indent="0">
              <a:buNone/>
            </a:pPr>
            <a:r>
              <a:rPr lang="en-US" altLang="zh-TW" dirty="0" smtClean="0"/>
              <a:t>3. </a:t>
            </a:r>
            <a:r>
              <a:rPr lang="zh-TW" altLang="en-US" dirty="0" smtClean="0"/>
              <a:t>地</a:t>
            </a:r>
            <a:r>
              <a:rPr lang="zh-TW" altLang="en-US" dirty="0"/>
              <a:t>獄眾生</a:t>
            </a:r>
            <a:r>
              <a:rPr lang="zh-TW" altLang="en-US" u="sng" dirty="0"/>
              <a:t>所受的痛</a:t>
            </a:r>
            <a:r>
              <a:rPr lang="zh-TW" altLang="en-US" u="sng" dirty="0" smtClean="0"/>
              <a:t>苦</a:t>
            </a:r>
            <a:endParaRPr lang="en-US" altLang="zh-TW" u="sng" dirty="0" smtClean="0"/>
          </a:p>
          <a:p>
            <a:pPr marL="0" indent="0">
              <a:buNone/>
            </a:pPr>
            <a:r>
              <a:rPr lang="en-US" altLang="zh-TW" dirty="0" smtClean="0"/>
              <a:t>4. </a:t>
            </a:r>
            <a:r>
              <a:rPr lang="zh-TW" altLang="en-US" dirty="0" smtClean="0"/>
              <a:t>地</a:t>
            </a:r>
            <a:r>
              <a:rPr lang="zh-TW" altLang="en-US" dirty="0"/>
              <a:t>獄眾生的</a:t>
            </a:r>
            <a:r>
              <a:rPr lang="zh-TW" altLang="en-US" u="sng" dirty="0"/>
              <a:t>壽命長</a:t>
            </a:r>
            <a:r>
              <a:rPr lang="zh-TW" altLang="en-US" u="sng" dirty="0" smtClean="0"/>
              <a:t>短</a:t>
            </a:r>
            <a:endParaRPr lang="en-US" altLang="zh-TW" u="sng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/>
              <a:t>思維地獄眾生的痛苦時，有兩個要點需要特別說明：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 不</a:t>
            </a:r>
            <a:r>
              <a:rPr lang="zh-TW" altLang="en-US" dirty="0"/>
              <a:t>能把地獄有情當成</a:t>
            </a:r>
            <a:r>
              <a:rPr lang="zh-TW" altLang="en-US" dirty="0" smtClean="0"/>
              <a:t>與自己</a:t>
            </a:r>
            <a:r>
              <a:rPr lang="zh-TW" altLang="en-US" dirty="0"/>
              <a:t>無關的另外一個生命</a:t>
            </a:r>
            <a:r>
              <a:rPr lang="zh-TW" altLang="en-US" dirty="0" smtClean="0"/>
              <a:t>，要</a:t>
            </a:r>
            <a:r>
              <a:rPr lang="zh-TW" altLang="en-US" dirty="0"/>
              <a:t>把自己觀想為地獄眾生，觀想自己當下正在承受如此劇烈難忍的痛</a:t>
            </a:r>
            <a:r>
              <a:rPr lang="zh-TW" altLang="en-US" dirty="0" smtClean="0"/>
              <a:t>苦</a:t>
            </a:r>
            <a:endParaRPr lang="en-US" altLang="zh-TW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zh-TW" altLang="en-US" dirty="0"/>
              <a:t>要對地獄眾</a:t>
            </a:r>
            <a:r>
              <a:rPr lang="zh-TW" altLang="en-US" dirty="0" smtClean="0"/>
              <a:t>生發慈</a:t>
            </a:r>
            <a:r>
              <a:rPr lang="zh-TW" altLang="en-US" dirty="0"/>
              <a:t>悲</a:t>
            </a:r>
            <a:r>
              <a:rPr lang="zh-TW" altLang="en-US" dirty="0" smtClean="0"/>
              <a:t>心</a:t>
            </a:r>
            <a:endParaRPr lang="en-US" altLang="zh-TW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69926" y="1583251"/>
            <a:ext cx="8334686" cy="550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2000" b="1" dirty="0" smtClean="0"/>
              <a:t>慈誠羅珠堪布</a:t>
            </a:r>
            <a:endParaRPr lang="en-CA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88190"/>
            <a:ext cx="8915400" cy="4580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       </a:t>
            </a:r>
            <a:r>
              <a:rPr lang="zh-TW" altLang="en-US" sz="1600" dirty="0" smtClean="0"/>
              <a:t>通</a:t>
            </a:r>
            <a:r>
              <a:rPr lang="zh-TW" altLang="en-US" sz="1600" dirty="0"/>
              <a:t>過這次修學</a:t>
            </a:r>
            <a:r>
              <a:rPr lang="en-US" altLang="zh-TW" sz="1600" dirty="0"/>
              <a:t>《</a:t>
            </a:r>
            <a:r>
              <a:rPr lang="zh-TW" altLang="en-US" sz="1600" dirty="0"/>
              <a:t>前行</a:t>
            </a:r>
            <a:r>
              <a:rPr lang="en-US" altLang="zh-TW" sz="1600" dirty="0"/>
              <a:t>》</a:t>
            </a:r>
            <a:r>
              <a:rPr lang="zh-TW" altLang="en-US" sz="1600" dirty="0"/>
              <a:t>，希望更多的道友應該看破世間，從內心中對來世墮入地獄產生恐懼。 若能如此，你即生中肯定會注意取捨因果，否則，什麼怕的概念都沒有，修行就會流於一種形象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pPr marL="0" indent="0">
              <a:buNone/>
            </a:pPr>
            <a:r>
              <a:rPr lang="zh-TW" altLang="en-US" sz="1600" dirty="0" smtClean="0"/>
              <a:t>       大</a:t>
            </a:r>
            <a:r>
              <a:rPr lang="zh-TW" altLang="en-US" sz="1600" dirty="0"/>
              <a:t>家通過學習</a:t>
            </a:r>
            <a:r>
              <a:rPr lang="en-US" altLang="zh-TW" sz="1600" dirty="0"/>
              <a:t>《</a:t>
            </a:r>
            <a:r>
              <a:rPr lang="zh-TW" altLang="en-US" sz="1600" dirty="0"/>
              <a:t>前行</a:t>
            </a:r>
            <a:r>
              <a:rPr lang="en-US" altLang="zh-TW" sz="1600" dirty="0"/>
              <a:t>》</a:t>
            </a:r>
            <a:r>
              <a:rPr lang="zh-TW" altLang="en-US" sz="1600" dirty="0"/>
              <a:t>，希望以後也要有一種修行的願望，不要去追求短暫無實的名利。 同時，應當相信來世是漫長的，這個道路特別可怕、痛苦，因此，務必要依靠修行加以斷除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pPr marL="0" indent="0">
              <a:buNone/>
            </a:pPr>
            <a:r>
              <a:rPr lang="zh-TW" altLang="en-US" sz="1600" dirty="0" smtClean="0"/>
              <a:t>       接</a:t>
            </a:r>
            <a:r>
              <a:rPr lang="zh-TW" altLang="en-US" sz="1600" dirty="0"/>
              <a:t>著觀想：“如今我已獲得暇滿人身，並有幸遇到了具有法相的上師，聆聽了甚深竅訣，擁有行持佛法成就佛果的機會，此時此刻務必要下決心：為了從今以後不轉生於那些惡趣，一定要鍥而不捨地努力修持！”每個人要有這樣的決心。 這個也沒必要詳細解釋，只要你有心、有智慧，反</a:t>
            </a:r>
            <a:r>
              <a:rPr lang="zh-TW" altLang="en-US" sz="1600" dirty="0" smtClean="0"/>
              <a:t>反覆覆讀</a:t>
            </a:r>
            <a:r>
              <a:rPr lang="zh-TW" altLang="en-US" sz="1600" dirty="0"/>
              <a:t>幾遍，就會領悟到其中深意。 假如你對華智仁波切的金剛語都沒感覺，那我這個凡夫的胡言亂語，你就更不會相信了。</a:t>
            </a:r>
          </a:p>
          <a:p>
            <a:pPr marL="0" indent="0">
              <a:buNone/>
            </a:pPr>
            <a:r>
              <a:rPr lang="zh-TW" altLang="en-US" sz="1600" dirty="0" smtClean="0"/>
              <a:t>       總</a:t>
            </a:r>
            <a:r>
              <a:rPr lang="zh-TW" altLang="en-US" sz="1600" dirty="0"/>
              <a:t>之，我們要再再思維上述道理，對以往所造的深重罪惡誠心懺悔，並立下堅定誓願：“今後縱然遇到生命危險，寧死也絕不造墮落地獄的惡業。”一方面這樣懺前毖後，一方面對現在身陷地獄的有情生起強烈悲心而發願：“但願這些眾生當下從惡趣中解脫</a:t>
            </a:r>
            <a:r>
              <a:rPr lang="en-US" altLang="zh-TW" sz="1600" dirty="0"/>
              <a:t>……”</a:t>
            </a:r>
          </a:p>
          <a:p>
            <a:pPr marL="0" indent="0">
              <a:buNone/>
            </a:pPr>
            <a:r>
              <a:rPr lang="zh-TW" altLang="en-US" sz="1600" dirty="0" smtClean="0"/>
              <a:t>       尤</a:t>
            </a:r>
            <a:r>
              <a:rPr lang="zh-TW" altLang="en-US" sz="1600" dirty="0"/>
              <a:t>其是誠如華智仁波切所言，我們前世的父母親友如今正在地獄中受苦，為什麼呢？ 因為他們幾乎沒造什麼善業。 看看今生的父母親友就知道，不要說往生極樂世界，就連下輩子獲得人身的善業，他們也沒造過，因此死後必定墮入惡趣。</a:t>
            </a:r>
          </a:p>
          <a:p>
            <a:pPr marL="0" indent="0">
              <a:buNone/>
            </a:pPr>
            <a:endParaRPr lang="en-CA" sz="1600" dirty="0"/>
          </a:p>
        </p:txBody>
      </p:sp>
      <p:sp>
        <p:nvSpPr>
          <p:cNvPr id="5" name="AutoShape 4" descr="https://s8.sinaimg.cn/mw690/001UwOpazy7hkNDywdx87&amp;6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上師教言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50349" y="1354651"/>
            <a:ext cx="8334686" cy="550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2000" b="1" dirty="0" smtClean="0"/>
              <a:t>索達吉堪布</a:t>
            </a:r>
            <a:endParaRPr lang="en-CA" sz="2000" b="1" dirty="0"/>
          </a:p>
        </p:txBody>
      </p:sp>
      <p:pic>
        <p:nvPicPr>
          <p:cNvPr id="9" name="Picture 2" descr="ãæèª ç¾ç å ªå¸ç´¢éåå ªå¸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9" y="112458"/>
            <a:ext cx="2644775" cy="17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6165180" cy="1187912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/>
              <a:t>問題討論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CN" altLang="en-US" sz="1400" b="1" dirty="0"/>
              <a:t>禅修三班 </a:t>
            </a:r>
            <a:r>
              <a:rPr lang="en-US" altLang="zh-CN" sz="1400" b="1" dirty="0"/>
              <a:t>Aug.9,2018</a:t>
            </a:r>
            <a:endParaRPr lang="en-CA" sz="1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905" y="1904999"/>
            <a:ext cx="815443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 smtClean="0"/>
              <a:t>1. </a:t>
            </a:r>
            <a:r>
              <a:rPr lang="zh-CN" altLang="en-US" sz="2000" dirty="0" smtClean="0"/>
              <a:t>在</a:t>
            </a:r>
            <a:r>
              <a:rPr lang="zh-CN" altLang="en-US" sz="2000" dirty="0"/>
              <a:t>许多佛教经论中，对地狱的描述各不相同，这是什么原因？</a:t>
            </a:r>
          </a:p>
          <a:p>
            <a:pPr marL="0" indent="0">
              <a:buNone/>
            </a:pPr>
            <a:r>
              <a:rPr lang="en-US" altLang="zh-CN" sz="2000" dirty="0"/>
              <a:t>2. </a:t>
            </a:r>
            <a:r>
              <a:rPr lang="zh-CN" altLang="en-US" sz="2000" dirty="0"/>
              <a:t>请举例说明几种近边地狱，并描述其受苦状况、转生原因？</a:t>
            </a:r>
          </a:p>
          <a:p>
            <a:pPr marL="0" indent="0">
              <a:buNone/>
            </a:pPr>
            <a:r>
              <a:rPr lang="en-US" altLang="zh-CN" sz="2000" dirty="0"/>
              <a:t>3. </a:t>
            </a:r>
            <a:r>
              <a:rPr lang="zh-CN" altLang="en-US" sz="2000" dirty="0"/>
              <a:t>修行人与世间人相比，他们重视的东西有何不同</a:t>
            </a:r>
            <a:r>
              <a:rPr lang="zh-CN" altLang="en-US" sz="2000" dirty="0" smtClean="0"/>
              <a:t>？你</a:t>
            </a:r>
            <a:r>
              <a:rPr lang="zh-CN" altLang="en-US" sz="2000" dirty="0"/>
              <a:t>属于哪种</a:t>
            </a:r>
            <a:r>
              <a:rPr lang="zh-CN" altLang="en-US" sz="2000" dirty="0" smtClean="0"/>
              <a:t>人？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</a:t>
            </a:r>
            <a:r>
              <a:rPr lang="zh-CN" altLang="en-US" sz="2000" dirty="0" smtClean="0"/>
              <a:t>你</a:t>
            </a:r>
            <a:r>
              <a:rPr lang="zh-CN" altLang="en-US" sz="2000" dirty="0"/>
              <a:t>害怕地狱的痛苦吗？</a:t>
            </a:r>
          </a:p>
          <a:p>
            <a:pPr marL="0" indent="0">
              <a:buNone/>
            </a:pPr>
            <a:endParaRPr lang="en-CA" sz="2000" dirty="0"/>
          </a:p>
        </p:txBody>
      </p:sp>
      <p:pic>
        <p:nvPicPr>
          <p:cNvPr id="8194" name="Picture 2" descr="ãç¹éé¤é¬¼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258" y="150388"/>
            <a:ext cx="2652196" cy="335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698" y="624111"/>
            <a:ext cx="7950820" cy="734907"/>
          </a:xfrm>
        </p:spPr>
        <p:txBody>
          <a:bodyPr>
            <a:normAutofit/>
          </a:bodyPr>
          <a:lstStyle/>
          <a:p>
            <a:r>
              <a:rPr lang="zh-TW" altLang="en-US" sz="4000" b="1" dirty="0" smtClean="0"/>
              <a:t>輪迴過患</a:t>
            </a:r>
            <a:r>
              <a:rPr lang="en-US" altLang="zh-TW" sz="4000" b="1" dirty="0" smtClean="0"/>
              <a:t>(</a:t>
            </a:r>
            <a:r>
              <a:rPr lang="zh-TW" altLang="en-US" sz="4000" b="1" dirty="0" smtClean="0"/>
              <a:t>思維六道各自的痛苦</a:t>
            </a:r>
            <a:r>
              <a:rPr lang="en-US" altLang="zh-TW" sz="4000" b="1" dirty="0" smtClean="0"/>
              <a:t>)</a:t>
            </a:r>
            <a:endParaRPr lang="en-CA" sz="40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901059"/>
              </p:ext>
            </p:extLst>
          </p:nvPr>
        </p:nvGraphicFramePr>
        <p:xfrm>
          <a:off x="2392203" y="1870746"/>
          <a:ext cx="5926607" cy="448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607"/>
                <a:gridCol w="1493062"/>
                <a:gridCol w="3826938"/>
              </a:tblGrid>
              <a:tr h="27859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CA" sz="2400" u="none" strike="noStrike" dirty="0">
                          <a:effectLst/>
                        </a:rPr>
                        <a:t>1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4">
                  <a:txBody>
                    <a:bodyPr/>
                    <a:lstStyle/>
                    <a:p>
                      <a:pPr algn="ctr" fontAlgn="ctr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地獄之苦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2000" u="none" strike="noStrike" dirty="0" smtClean="0">
                          <a:effectLst/>
                        </a:rPr>
                        <a:t>(1</a:t>
                      </a:r>
                      <a:r>
                        <a:rPr lang="en-US" altLang="zh-TW" sz="2000" u="none" strike="noStrike" dirty="0">
                          <a:effectLst/>
                        </a:rPr>
                        <a:t>)</a:t>
                      </a:r>
                      <a:r>
                        <a:rPr lang="zh-TW" altLang="en-US" sz="2000" u="none" strike="noStrike" dirty="0">
                          <a:effectLst/>
                        </a:rPr>
                        <a:t>八熱地獄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7859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(2)</a:t>
                      </a:r>
                      <a:r>
                        <a:rPr lang="zh-TW" alt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近邊地獄</a:t>
                      </a:r>
                      <a:endParaRPr lang="zh-TW" alt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7859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2000" u="none" strike="noStrike" dirty="0">
                          <a:effectLst/>
                        </a:rPr>
                        <a:t>(3)</a:t>
                      </a:r>
                      <a:r>
                        <a:rPr lang="zh-TW" altLang="en-US" sz="2000" u="none" strike="noStrike" dirty="0">
                          <a:effectLst/>
                        </a:rPr>
                        <a:t>八寒地獄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7859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2000" u="none" strike="noStrike" dirty="0">
                          <a:effectLst/>
                        </a:rPr>
                        <a:t>(4)</a:t>
                      </a:r>
                      <a:r>
                        <a:rPr lang="zh-TW" altLang="en-US" sz="2000" u="none" strike="noStrike" dirty="0">
                          <a:effectLst/>
                        </a:rPr>
                        <a:t>孤獨地獄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785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CA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zh-TW" alt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餓鬼之苦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r>
                        <a:rPr lang="zh-TW" alt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隱住餓</a:t>
                      </a:r>
                      <a:r>
                        <a:rPr lang="zh-TW" alt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鬼</a:t>
                      </a:r>
                      <a:r>
                        <a:rPr lang="en-US" altLang="zh-TW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zh-TW" alt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zh-TW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alt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一</a:t>
                      </a:r>
                      <a:r>
                        <a:rPr lang="en-US" altLang="zh-TW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zh-TW" alt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外障餓鬼</a:t>
                      </a:r>
                      <a:endParaRPr lang="en-US" altLang="zh-TW" sz="20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en-US" altLang="zh-TW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zh-TW" alt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</a:t>
                      </a:r>
                      <a:r>
                        <a:rPr lang="en-US" altLang="zh-TW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alt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二</a:t>
                      </a:r>
                      <a:r>
                        <a:rPr lang="en-US" altLang="zh-TW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zh-TW" alt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內障餓鬼</a:t>
                      </a:r>
                      <a:endParaRPr lang="en-US" altLang="zh-TW" sz="20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zh-TW" alt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</a:t>
                      </a:r>
                      <a:r>
                        <a:rPr lang="en-US" altLang="zh-TW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zh-TW" alt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三</a:t>
                      </a:r>
                      <a:r>
                        <a:rPr lang="en-US" altLang="zh-TW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zh-TW" alt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特障餓鬼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7859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r>
                        <a:rPr lang="zh-TW" alt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空遊餓鬼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78593"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Clr>
                          <a:schemeClr val="accent1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旁生之苦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2000" u="none" strike="noStrike" dirty="0">
                          <a:effectLst/>
                        </a:rPr>
                        <a:t>(1)</a:t>
                      </a:r>
                      <a:r>
                        <a:rPr lang="zh-TW" altLang="en-US" sz="2000" u="none" strike="noStrike" dirty="0">
                          <a:effectLst/>
                        </a:rPr>
                        <a:t>海居旁生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7859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2000" u="none" strike="noStrike" dirty="0">
                          <a:effectLst/>
                        </a:rPr>
                        <a:t>(2)</a:t>
                      </a:r>
                      <a:r>
                        <a:rPr lang="zh-TW" altLang="en-US" sz="2000" u="none" strike="noStrike" dirty="0">
                          <a:effectLst/>
                        </a:rPr>
                        <a:t>散居旁生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78593"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人類之苦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r>
                        <a:rPr lang="zh-TW" alt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三根本苦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7859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r>
                        <a:rPr lang="zh-TW" alt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八支分苦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78593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>
                          <a:effectLst/>
                        </a:rPr>
                        <a:t>5</a:t>
                      </a:r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TW" alt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非天之苦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78593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6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TW" alt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天人之苦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592926" y="1359018"/>
            <a:ext cx="5770489" cy="5117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2000" b="1" dirty="0" smtClean="0"/>
              <a:t>擷取自大圓滿前行引導文</a:t>
            </a:r>
            <a:endParaRPr lang="en-US" altLang="zh-TW" sz="2000" b="1" dirty="0" smtClean="0"/>
          </a:p>
          <a:p>
            <a:pPr algn="r"/>
            <a:r>
              <a:rPr lang="zh-TW" altLang="en-US" sz="2000" b="1" dirty="0" smtClean="0"/>
              <a:t>華智仁波切著   索達吉堪布譯</a:t>
            </a:r>
            <a:endParaRPr lang="en-CA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42" y="1870746"/>
            <a:ext cx="3095781" cy="44286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061092" cy="1280890"/>
          </a:xfrm>
        </p:spPr>
        <p:txBody>
          <a:bodyPr/>
          <a:lstStyle/>
          <a:p>
            <a:pPr algn="ctr"/>
            <a:r>
              <a:rPr lang="zh-CN" altLang="en-US" b="1" dirty="0">
                <a:ea typeface="SimHei" panose="02010609060101010101" pitchFamily="49" charset="-122"/>
              </a:rPr>
              <a:t>地狱总说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2681EC4-9FFD-43C1-A198-46BD9783F66B}"/>
              </a:ext>
            </a:extLst>
          </p:cNvPr>
          <p:cNvSpPr>
            <a:spLocks noGrp="1"/>
          </p:cNvSpPr>
          <p:nvPr/>
        </p:nvSpPr>
        <p:spPr>
          <a:xfrm>
            <a:off x="2082916" y="1712972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/>
              <a:t>法王如意宝也讲过：“地狱其实是众生心识的显现，由于众生的心识千差万别，故地狱的状况也成千上万，不一定只有八热地狱、八寒地狱这几种。”所以我们应该知道，不同经典中对地狱的不同描述，是源于不同众生的业感所现。但在这里，我们只是以归摄的方式，大致宣说地狱的痛苦。</a:t>
            </a:r>
            <a:r>
              <a:rPr lang="zh-CN" altLang="en-US" sz="2400" dirty="0">
                <a:ea typeface="SimHei" panose="02010609060101010101" pitchFamily="49" charset="-122"/>
              </a:rPr>
              <a:t> 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446987" cy="1280890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密乘金剛地獄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378" y="1423035"/>
            <a:ext cx="8915400" cy="5279769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   前</a:t>
            </a:r>
            <a:r>
              <a:rPr lang="zh-TW" altLang="en-US" dirty="0"/>
              <a:t>面講了無間地獄的痛苦。其實，密乘中還有一種叫「金剛地獄」，它的痛苦和壽量，遠遠超過顯宗所講的無間地</a:t>
            </a:r>
            <a:r>
              <a:rPr lang="zh-TW" altLang="en-US" dirty="0" smtClean="0"/>
              <a:t>獄。</a:t>
            </a:r>
            <a:endParaRPr lang="zh-TW" altLang="en-US" dirty="0"/>
          </a:p>
          <a:p>
            <a:pPr marL="0" indent="0">
              <a:buNone/>
            </a:pPr>
            <a:r>
              <a:rPr lang="zh-TW" altLang="en-US" dirty="0" smtClean="0"/>
              <a:t>       現</a:t>
            </a:r>
            <a:r>
              <a:rPr lang="zh-TW" altLang="en-US" dirty="0"/>
              <a:t>在的人特別喜歡求密法，雖然這很好，但大多數人接受密法灌頂後，根本不問所需要守護的誓言。如果你是吃一頓飯，吃飽喝足就可以了，不需要擔心還有什麼，但聽密法可不是這樣，所以你們很多人尋找上師時，首先一定要觀察，聽了密法之後還要守護誓言，比如二十五條根本戒、八條支分戒，及大幻化網五條根本戒，這些誓言必須要遵守，否則確實很危險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在</a:t>
            </a:r>
            <a:r>
              <a:rPr lang="zh-TW" altLang="en-US" dirty="0"/>
              <a:t>密乘誓言中，有兩條是最為重要的：</a:t>
            </a:r>
          </a:p>
          <a:p>
            <a:r>
              <a:rPr lang="zh-TW" altLang="en-US" dirty="0"/>
              <a:t>一、凡是跟你一起接受灌頂的人，叫做金剛道友，金剛道友間必須和睦相處，不能對其天天毀謗、生嗔恨心，甚至打架鬥毆</a:t>
            </a:r>
            <a:r>
              <a:rPr lang="zh-TW" altLang="en-US" dirty="0" smtClean="0"/>
              <a:t>等</a:t>
            </a:r>
            <a:endParaRPr lang="zh-TW" altLang="en-US" dirty="0"/>
          </a:p>
          <a:p>
            <a:r>
              <a:rPr lang="zh-TW" altLang="en-US" dirty="0"/>
              <a:t>二、對自己的根本上師或金剛上師要尊重、恭敬，假如你今天在上師面前聽密法、受灌頂，過段時間又因一些私人小事，開始對上師進行毀謗，即是破了密乘誓言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zh-TW" altLang="en-US" dirty="0"/>
              <a:t>轉生於金剛地獄的因：</a:t>
            </a:r>
            <a:r>
              <a:rPr lang="zh-TW" altLang="en-US" u="sng" dirty="0"/>
              <a:t>破密乘誓言</a:t>
            </a:r>
            <a:r>
              <a:rPr lang="zh-TW" altLang="en-US" u="sng" dirty="0" smtClean="0"/>
              <a:t>者</a:t>
            </a:r>
            <a:endParaRPr lang="en-US" altLang="zh-TW" u="sng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zh-TW" altLang="en-US" dirty="0" smtClean="0"/>
              <a:t>壽命：縱然這個器世界遭到毀滅</a:t>
            </a:r>
            <a:r>
              <a:rPr lang="zh-TW" altLang="en-US" dirty="0"/>
              <a:t>，</a:t>
            </a:r>
            <a:r>
              <a:rPr lang="zh-TW" altLang="en-US" dirty="0" smtClean="0"/>
              <a:t>金剛地獄眾生的痛苦也不會窮盡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514099" cy="1280890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何謂近邊地獄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94575"/>
            <a:ext cx="8915400" cy="4790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     “近</a:t>
            </a:r>
            <a:r>
              <a:rPr lang="zh-TW" altLang="en-US" dirty="0"/>
              <a:t>邊地獄”在藏語中的意思，指</a:t>
            </a:r>
            <a:r>
              <a:rPr lang="zh-TW" altLang="en-US" dirty="0">
                <a:solidFill>
                  <a:srgbClr val="C00000"/>
                </a:solidFill>
              </a:rPr>
              <a:t>無間地獄周圍的地獄</a:t>
            </a:r>
            <a:r>
              <a:rPr lang="zh-TW" altLang="en-US" dirty="0"/>
              <a:t>。 而漢地有些經典中，將其譯為“遊增地獄”，意即地獄眾生從無間地獄或八熱地獄中出來以後，遊蕩到此，倍增苦惱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無</a:t>
            </a:r>
            <a:r>
              <a:rPr lang="zh-TW" altLang="en-US" dirty="0"/>
              <a:t>間地獄的四方，各有煻煨坑、屍糞泥、利刃原、劍葉林四個近邊地獄。 東方四個、南方四個、西方四個、北方四個，共十六個。 東南有一座鐵柱山，同樣西南、西北、東北各有一座鐵柱山。 而有些經論中則說，不僅僅是無間地獄周圍，而是八熱地獄中每一個地獄的周圍，都各有四個近邊地獄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關</a:t>
            </a:r>
            <a:r>
              <a:rPr lang="zh-TW" altLang="en-US" dirty="0"/>
              <a:t>於近邊地獄的種類，</a:t>
            </a:r>
            <a:r>
              <a:rPr lang="en-US" altLang="zh-TW" dirty="0"/>
              <a:t>《</a:t>
            </a:r>
            <a:r>
              <a:rPr lang="zh-TW" altLang="en-US" dirty="0"/>
              <a:t>觀佛三昧經</a:t>
            </a:r>
            <a:r>
              <a:rPr lang="en-US" altLang="zh-TW" dirty="0"/>
              <a:t>》</a:t>
            </a:r>
            <a:r>
              <a:rPr lang="zh-TW" altLang="en-US" dirty="0"/>
              <a:t>中描寫了許許多多，如十八寒地獄、十八黑暗地獄、十八小熱地獄、十八火車地獄、五百億劍林地獄、五百億銅柱地獄、五百億鐵機地獄等等。 由此，上師如意寶講</a:t>
            </a:r>
            <a:r>
              <a:rPr lang="en-US" altLang="zh-TW" dirty="0"/>
              <a:t>《</a:t>
            </a:r>
            <a:r>
              <a:rPr lang="zh-TW" altLang="en-US" dirty="0"/>
              <a:t>前行</a:t>
            </a:r>
            <a:r>
              <a:rPr lang="en-US" altLang="zh-TW" dirty="0"/>
              <a:t>》</a:t>
            </a:r>
            <a:r>
              <a:rPr lang="zh-TW" altLang="en-US" dirty="0"/>
              <a:t>時提過：“這裡所講的十八大地獄，只不過是大致歸類，實際上每個地獄眾生的心識不同，所造的業不同，感受的果也完全不同，因此，地獄的景象應該有無量無邊。就像在這個世界上，各個國家、地區對眾生懲罰的法律都不同，故監獄的狀況也千差萬別一</a:t>
            </a:r>
            <a:r>
              <a:rPr lang="zh-TW" altLang="en-US" dirty="0" smtClean="0"/>
              <a:t>樣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不過，此處所宣講的地獄之苦，主要是根據</a:t>
            </a:r>
            <a:r>
              <a:rPr lang="en-US" altLang="zh-TW" dirty="0"/>
              <a:t>《</a:t>
            </a:r>
            <a:r>
              <a:rPr lang="zh-TW" altLang="en-US" dirty="0"/>
              <a:t>正法念處經</a:t>
            </a:r>
            <a:r>
              <a:rPr lang="en-US" altLang="zh-TW" dirty="0"/>
              <a:t>》</a:t>
            </a:r>
            <a:r>
              <a:rPr lang="zh-TW" altLang="en-US" dirty="0"/>
              <a:t>、</a:t>
            </a:r>
            <a:r>
              <a:rPr lang="en-US" altLang="zh-TW" dirty="0"/>
              <a:t>《</a:t>
            </a:r>
            <a:r>
              <a:rPr lang="zh-TW" altLang="en-US" dirty="0"/>
              <a:t>長阿含經</a:t>
            </a:r>
            <a:r>
              <a:rPr lang="en-US" altLang="zh-TW" dirty="0"/>
              <a:t>》</a:t>
            </a:r>
            <a:r>
              <a:rPr lang="zh-TW" altLang="en-US" dirty="0"/>
              <a:t>、</a:t>
            </a:r>
            <a:r>
              <a:rPr lang="en-US" altLang="zh-TW" dirty="0"/>
              <a:t>《</a:t>
            </a:r>
            <a:r>
              <a:rPr lang="zh-TW" altLang="en-US" dirty="0"/>
              <a:t>毗奈耶經</a:t>
            </a:r>
            <a:r>
              <a:rPr lang="en-US" altLang="zh-TW" dirty="0"/>
              <a:t>》</a:t>
            </a:r>
            <a:r>
              <a:rPr lang="zh-TW" altLang="en-US" dirty="0"/>
              <a:t>中的描述，故地獄的歸類基本上相</a:t>
            </a:r>
            <a:r>
              <a:rPr lang="zh-TW" altLang="en-US" dirty="0" smtClean="0"/>
              <a:t>同</a:t>
            </a:r>
            <a:r>
              <a:rPr lang="zh-TW" altLang="en-US" dirty="0"/>
              <a:t>。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7255750" cy="1280890"/>
          </a:xfrm>
        </p:spPr>
        <p:txBody>
          <a:bodyPr/>
          <a:lstStyle/>
          <a:p>
            <a:pPr algn="ctr"/>
            <a:r>
              <a:rPr lang="zh-TW" altLang="en-US" b="1" dirty="0" smtClean="0"/>
              <a:t>近邊地獄的種類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/>
              <a:t>一</a:t>
            </a:r>
            <a:r>
              <a:rPr lang="zh-TW" altLang="en-US" sz="2000" b="1" dirty="0"/>
              <a:t>、煻煨坑地</a:t>
            </a:r>
            <a:r>
              <a:rPr lang="zh-TW" altLang="en-US" sz="2000" b="1" dirty="0" smtClean="0"/>
              <a:t>獄</a:t>
            </a:r>
            <a:endParaRPr lang="en-US" altLang="zh-TW" sz="2000" b="1" dirty="0" smtClean="0"/>
          </a:p>
          <a:p>
            <a:pPr marL="0" indent="0">
              <a:buNone/>
            </a:pPr>
            <a:r>
              <a:rPr lang="zh-TW" altLang="en-US" sz="2000" b="1" dirty="0" smtClean="0"/>
              <a:t>二</a:t>
            </a:r>
            <a:r>
              <a:rPr lang="zh-TW" altLang="en-US" sz="2000" b="1" dirty="0"/>
              <a:t>、屍糞泥地</a:t>
            </a:r>
            <a:r>
              <a:rPr lang="zh-TW" altLang="en-US" sz="2000" b="1" dirty="0" smtClean="0"/>
              <a:t>獄</a:t>
            </a:r>
            <a:endParaRPr lang="en-US" altLang="zh-TW" sz="2000" b="1" dirty="0" smtClean="0"/>
          </a:p>
          <a:p>
            <a:pPr marL="0" indent="0">
              <a:buNone/>
            </a:pPr>
            <a:r>
              <a:rPr lang="zh-TW" altLang="en-US" sz="2000" b="1" dirty="0" smtClean="0"/>
              <a:t>三</a:t>
            </a:r>
            <a:r>
              <a:rPr lang="zh-TW" altLang="en-US" sz="2000" b="1" dirty="0"/>
              <a:t>、利刃原地</a:t>
            </a:r>
            <a:r>
              <a:rPr lang="zh-TW" altLang="en-US" sz="2000" b="1" dirty="0" smtClean="0"/>
              <a:t>獄</a:t>
            </a:r>
            <a:endParaRPr lang="en-US" altLang="zh-TW" sz="2000" b="1" dirty="0" smtClean="0"/>
          </a:p>
          <a:p>
            <a:pPr marL="0" indent="0">
              <a:buNone/>
            </a:pPr>
            <a:r>
              <a:rPr lang="zh-TW" altLang="en-US" sz="2000" b="1" dirty="0" smtClean="0"/>
              <a:t>四</a:t>
            </a:r>
            <a:r>
              <a:rPr lang="zh-TW" altLang="en-US" sz="2000" b="1" dirty="0"/>
              <a:t>、劍葉林地</a:t>
            </a:r>
            <a:r>
              <a:rPr lang="zh-TW" altLang="en-US" sz="2000" b="1" dirty="0" smtClean="0"/>
              <a:t>獄</a:t>
            </a:r>
            <a:endParaRPr lang="en-US" altLang="zh-TW" sz="2000" b="1" dirty="0" smtClean="0"/>
          </a:p>
          <a:p>
            <a:pPr marL="0" indent="0">
              <a:buNone/>
            </a:pPr>
            <a:r>
              <a:rPr lang="zh-TW" altLang="en-US" sz="2000" b="1" dirty="0" smtClean="0"/>
              <a:t>五</a:t>
            </a:r>
            <a:r>
              <a:rPr lang="zh-TW" altLang="en-US" sz="2000" b="1" dirty="0"/>
              <a:t>、鐵柱山地獄</a:t>
            </a:r>
            <a:endParaRPr lang="en-US" altLang="zh-TW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煻煨坑地</a:t>
            </a:r>
            <a:r>
              <a:rPr lang="zh-TW" altLang="en-US" b="1" dirty="0" smtClean="0"/>
              <a:t>獄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268" y="1619773"/>
            <a:ext cx="8915400" cy="4537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       無</a:t>
            </a:r>
            <a:r>
              <a:rPr lang="zh-TW" altLang="en-US" dirty="0"/>
              <a:t>間地獄的眾生，由於業力有所減輕，走出無間地獄之門。 此時它們看見遠處有一片黑漆漆的涼蔭或妙壕，然後滿心歡喜疾步前往，準備在那裡乘涼休息，結果卻陷入了劇烈燃燒</a:t>
            </a:r>
            <a:r>
              <a:rPr lang="zh-TW" altLang="en-US" dirty="0" smtClean="0"/>
              <a:t>的炭火坑</a:t>
            </a:r>
            <a:r>
              <a:rPr lang="en-US" altLang="zh-TW" dirty="0"/>
              <a:t>(</a:t>
            </a:r>
            <a:r>
              <a:rPr lang="zh-TW" altLang="en-US" dirty="0"/>
              <a:t>煻煨坑</a:t>
            </a:r>
            <a:r>
              <a:rPr lang="en-US" altLang="zh-TW" dirty="0" smtClean="0"/>
              <a:t>)</a:t>
            </a:r>
            <a:r>
              <a:rPr lang="zh-TW" altLang="en-US" dirty="0" smtClean="0"/>
              <a:t>裏，</a:t>
            </a:r>
            <a:r>
              <a:rPr lang="zh-TW" altLang="en-US" dirty="0"/>
              <a:t>被燒得骨肉焦爛，痛苦不堪</a:t>
            </a:r>
            <a:r>
              <a:rPr lang="zh-TW" altLang="en-US" dirty="0" smtClean="0"/>
              <a:t>。</a:t>
            </a:r>
            <a:r>
              <a:rPr lang="zh-TW" altLang="en-US" dirty="0"/>
              <a:t>外表上看似是個炭坑，但炭灰上層的底下全是燒紅的炭。在這裡的有情眾生因為想逃跑</a:t>
            </a:r>
            <a:r>
              <a:rPr lang="zh-TW" altLang="en-US" dirty="0" smtClean="0"/>
              <a:t>，便</a:t>
            </a:r>
            <a:r>
              <a:rPr lang="zh-TW" altLang="en-US" dirty="0"/>
              <a:t>被迫步越火炭，腳一踩下去便皮焦肉爛，但因其業力，在把腳拔出來的一</a:t>
            </a:r>
            <a:r>
              <a:rPr lang="zh-TW" altLang="en-US" dirty="0" smtClean="0"/>
              <a:t>剎那，</a:t>
            </a:r>
            <a:r>
              <a:rPr lang="zh-TW" altLang="en-US" dirty="0"/>
              <a:t>皮肉又</a:t>
            </a:r>
            <a:r>
              <a:rPr lang="zh-TW" altLang="en-US" dirty="0" smtClean="0"/>
              <a:t>會重</a:t>
            </a:r>
            <a:r>
              <a:rPr lang="zh-TW" altLang="en-US" dirty="0"/>
              <a:t>新長回來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zh-TW" altLang="en-US" dirty="0" smtClean="0"/>
              <a:t>轉</a:t>
            </a:r>
            <a:r>
              <a:rPr lang="zh-TW" altLang="en-US" dirty="0"/>
              <a:t>生於煻煨坑地獄的</a:t>
            </a:r>
            <a:r>
              <a:rPr lang="zh-TW" altLang="en-US" dirty="0" smtClean="0"/>
              <a:t>因</a:t>
            </a:r>
            <a:r>
              <a:rPr lang="zh-TW" altLang="en-US" dirty="0"/>
              <a:t> ：</a:t>
            </a:r>
            <a:endParaRPr lang="en-US" altLang="zh-TW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dirty="0" smtClean="0"/>
              <a:t>《</a:t>
            </a:r>
            <a:r>
              <a:rPr lang="zh-TW" altLang="en-US" dirty="0"/>
              <a:t>六趣輪迴經</a:t>
            </a:r>
            <a:r>
              <a:rPr lang="en-US" altLang="zh-TW" dirty="0"/>
              <a:t>》</a:t>
            </a:r>
            <a:r>
              <a:rPr lang="zh-TW" altLang="en-US" dirty="0"/>
              <a:t>中云：“依止出離道，而不護禁戒，墮煻煨坑中，肢體皆消爛。”主要是</a:t>
            </a:r>
            <a:r>
              <a:rPr lang="zh-TW" altLang="en-US" u="sng" dirty="0"/>
              <a:t>居士或出家人明明依止了出離道，受了居士戒或出家戒，但卻不好好守護禁戒</a:t>
            </a:r>
            <a:r>
              <a:rPr lang="zh-TW" altLang="en-US" dirty="0"/>
              <a:t>，以此即會轉生於該地獄，整個肢體被燒得焦爛。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dirty="0" smtClean="0"/>
              <a:t>《</a:t>
            </a:r>
            <a:r>
              <a:rPr lang="zh-TW" altLang="en-US" dirty="0"/>
              <a:t>佛說立世阿毘曇論</a:t>
            </a:r>
            <a:r>
              <a:rPr lang="en-US" altLang="zh-TW" dirty="0" smtClean="0"/>
              <a:t>》</a:t>
            </a:r>
            <a:r>
              <a:rPr lang="zh-TW" altLang="en-US" dirty="0" smtClean="0"/>
              <a:t>中</a:t>
            </a:r>
            <a:r>
              <a:rPr lang="zh-TW" altLang="en-US" dirty="0"/>
              <a:t>也說，往昔</a:t>
            </a:r>
            <a:r>
              <a:rPr lang="zh-TW" altLang="en-US" u="sng" dirty="0"/>
              <a:t>曾把眾生活活扔進火坑、熱砂、火炭中，或者出家後破戒之人</a:t>
            </a:r>
            <a:r>
              <a:rPr lang="zh-TW" altLang="en-US" dirty="0"/>
              <a:t>，都會招致這種痛</a:t>
            </a:r>
            <a:r>
              <a:rPr lang="zh-TW" altLang="en-US" dirty="0" smtClean="0"/>
              <a:t>苦。</a:t>
            </a:r>
            <a:endParaRPr lang="zh-TW" altLang="en-US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170" name="Picture 2" descr="http://img.mp.itc.cn/q_70,c_zoom,w_640/upload/20170721/b70dd8c9b6d041ceb23bd0c5e28084aa_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7" y="1619774"/>
            <a:ext cx="2405135" cy="312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屍糞泥地獄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44515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   從</a:t>
            </a:r>
            <a:r>
              <a:rPr lang="zh-TW" altLang="en-US" dirty="0"/>
              <a:t>煻煨坑地獄中解脫出來的有情，看見遠方有一條潺潺不息的河流，因為在前一大劫毀滅期間一直身處火堆中備受煎熬，所以感到口乾舌燥、渴到極點，一見到水不禁喜出望外，飛奔前去飲用。 可是到了近前</a:t>
            </a:r>
            <a:r>
              <a:rPr lang="zh-TW" altLang="en-US" dirty="0" smtClean="0"/>
              <a:t>，那裡</a:t>
            </a:r>
            <a:r>
              <a:rPr lang="zh-TW" altLang="en-US" dirty="0"/>
              <a:t>有什麼水啊？ 結果陷入了人屍、馬屍、犬屍等腐爛屍體臭氣沖天、到處瀰漫昆蟲的污泥內，淹沒過頭頂，具有鋒利鐵喙的昆蟲群起而上、競相啄食，真是苦不堪言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>
              <a:buFont typeface="Wingdings" panose="05000000000000000000" pitchFamily="2" charset="2"/>
              <a:buChar char="v"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zh-TW" altLang="en-US" dirty="0" smtClean="0"/>
              <a:t>轉</a:t>
            </a:r>
            <a:r>
              <a:rPr lang="zh-TW" altLang="en-US" dirty="0"/>
              <a:t>生於屍糞泥地獄的</a:t>
            </a:r>
            <a:r>
              <a:rPr lang="zh-TW" altLang="en-US" dirty="0" smtClean="0"/>
              <a:t>因</a:t>
            </a:r>
            <a:r>
              <a:rPr lang="zh-TW" altLang="en-US" dirty="0"/>
              <a:t> 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dirty="0" smtClean="0"/>
              <a:t>《</a:t>
            </a:r>
            <a:r>
              <a:rPr lang="zh-TW" altLang="en-US" dirty="0"/>
              <a:t>六趣輪迴經</a:t>
            </a:r>
            <a:r>
              <a:rPr lang="en-US" altLang="zh-TW" dirty="0"/>
              <a:t>》</a:t>
            </a:r>
            <a:r>
              <a:rPr lang="zh-TW" altLang="en-US" dirty="0"/>
              <a:t>中云：“矯現諸威儀，苟求邪活命，墮屍糞獄中，為蛆蟲啄食。”主要是</a:t>
            </a:r>
            <a:r>
              <a:rPr lang="zh-TW" altLang="en-US" u="sng" dirty="0"/>
              <a:t>生前通過詐現威儀，在人前裝出一副修行人的樣子，欺騙眾生享用信財，以邪命養活</a:t>
            </a:r>
            <a:r>
              <a:rPr lang="zh-TW" altLang="en-US" dirty="0"/>
              <a:t>，那麼死後一定會墮入屍糞泥地獄。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dirty="0"/>
              <a:t>《</a:t>
            </a:r>
            <a:r>
              <a:rPr lang="zh-TW" altLang="en-US" dirty="0"/>
              <a:t>佛說立世阿毘曇論</a:t>
            </a:r>
            <a:r>
              <a:rPr lang="en-US" altLang="zh-TW" dirty="0"/>
              <a:t>》</a:t>
            </a:r>
            <a:r>
              <a:rPr lang="zh-TW" altLang="en-US" dirty="0"/>
              <a:t>中還說 </a:t>
            </a:r>
            <a:r>
              <a:rPr lang="zh-TW" altLang="en-US" dirty="0" smtClean="0"/>
              <a:t>，</a:t>
            </a:r>
            <a:r>
              <a:rPr lang="zh-TW" altLang="en-US" dirty="0"/>
              <a:t>往昔把</a:t>
            </a:r>
            <a:r>
              <a:rPr lang="zh-TW" altLang="en-US" u="sng" dirty="0"/>
              <a:t>有生命的眾生，扔進糞坑等不淨處，或者轉生為人時噉食生命，或令蜈蚣等撕咬其它小動物</a:t>
            </a:r>
            <a:r>
              <a:rPr lang="zh-TW" altLang="en-US" dirty="0"/>
              <a:t>，也會招致這種痛苦。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8194" name="Picture 2" descr="ãå±ç³æ³¥å°ç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3" y="1744910"/>
            <a:ext cx="2336982" cy="250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7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利刃原地獄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97371"/>
            <a:ext cx="8915400" cy="40574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   從</a:t>
            </a:r>
            <a:r>
              <a:rPr lang="zh-TW" altLang="en-US" dirty="0"/>
              <a:t>屍糞泥地獄中解脫出來的有情，看到一賞心悅目的青青草原，便欣然前往。 結果遇到的卻是一片兵器所成的利刃原，整個大地長滿了形狀如草、鋒利燃火的鐵刺。 右腳踏在上面，右腳被戳穿；左腳踩下，左腳被刺透。 由於眾生的業力所致，當腳抬起時又恢復如初，再度踩踏之時又如前一樣被穿透，痛苦難忍。</a:t>
            </a:r>
          </a:p>
          <a:p>
            <a:pPr marL="0" indent="0">
              <a:buNone/>
            </a:pPr>
            <a:r>
              <a:rPr lang="zh-TW" altLang="en-US" dirty="0" smtClean="0"/>
              <a:t>       </a:t>
            </a:r>
            <a:r>
              <a:rPr lang="en-US" altLang="zh-TW" dirty="0" smtClean="0"/>
              <a:t>《</a:t>
            </a:r>
            <a:r>
              <a:rPr lang="zh-TW" altLang="en-US" dirty="0"/>
              <a:t>瑜伽師地論</a:t>
            </a:r>
            <a:r>
              <a:rPr lang="en-US" altLang="zh-TW" dirty="0"/>
              <a:t>》</a:t>
            </a:r>
            <a:r>
              <a:rPr lang="zh-TW" altLang="en-US" dirty="0"/>
              <a:t>中也描述過此地獄的慘狀 </a:t>
            </a:r>
            <a:r>
              <a:rPr lang="zh-TW" altLang="en-US" dirty="0" smtClean="0"/>
              <a:t>，</a:t>
            </a:r>
            <a:r>
              <a:rPr lang="zh-TW" altLang="en-US" dirty="0"/>
              <a:t>比如下腳時，雙足的皮肉筋骨全被刺爛，腳抬起來時又平復如初，連傷口的痕跡都沒有，再踩在地上時又同樣遭受痛苦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6146" name="Picture 2" descr="http://img.mp.itc.cn/q_70,c_zoom,w_640/upload/20170721/a573c1bd174e432a94fa61411b0c9fe9_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0" y="3615271"/>
            <a:ext cx="3246539" cy="321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09269" y="3915558"/>
            <a:ext cx="7902430" cy="1908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zh-TW" altLang="en-US" dirty="0" smtClean="0"/>
              <a:t>       轉生於利刃原地獄的因：</a:t>
            </a:r>
            <a:endParaRPr lang="en-US" altLang="zh-TW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dirty="0" smtClean="0"/>
              <a:t>《</a:t>
            </a:r>
            <a:r>
              <a:rPr lang="zh-TW" altLang="en-US" dirty="0" smtClean="0"/>
              <a:t>六道伽陀經</a:t>
            </a:r>
            <a:r>
              <a:rPr lang="en-US" altLang="zh-TW" dirty="0" smtClean="0"/>
              <a:t>》</a:t>
            </a:r>
            <a:r>
              <a:rPr lang="zh-TW" altLang="en-US" dirty="0" smtClean="0"/>
              <a:t>中云：“若人說邪道，破正法為非，滿道排鋒刃，令彼往來行。”如果有人</a:t>
            </a:r>
            <a:r>
              <a:rPr lang="zh-TW" altLang="en-US" u="sng" dirty="0" smtClean="0"/>
              <a:t>宣說邪道，破壞正法、為非作歹</a:t>
            </a:r>
            <a:r>
              <a:rPr lang="zh-TW" altLang="en-US" dirty="0" smtClean="0"/>
              <a:t>，那麼當他死了之後，所踩的道路會排滿鋒利的利刃，由於業力所驅，不得不在上面踩來踩去。</a:t>
            </a:r>
          </a:p>
          <a:p>
            <a:pPr marL="0" indent="0">
              <a:buFont typeface="Wingdings 3" charset="2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1094</TotalTime>
  <Words>1571</Words>
  <Application>Microsoft Office PowerPoint</Application>
  <PresentationFormat>Widescreen</PresentationFormat>
  <Paragraphs>134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微軟正黑體</vt:lpstr>
      <vt:lpstr>SimHei</vt:lpstr>
      <vt:lpstr>幼圆</vt:lpstr>
      <vt:lpstr>Arial</vt:lpstr>
      <vt:lpstr>Calibri</vt:lpstr>
      <vt:lpstr>Century Gothic</vt:lpstr>
      <vt:lpstr>Wingdings</vt:lpstr>
      <vt:lpstr>Wingdings 3</vt:lpstr>
      <vt:lpstr>Wisp</vt:lpstr>
      <vt:lpstr>輪迴過患 地獄道之近邊地獄的痛苦 </vt:lpstr>
      <vt:lpstr>輪迴過患(思維六道各自的痛苦)</vt:lpstr>
      <vt:lpstr>地狱总说</vt:lpstr>
      <vt:lpstr>密乘金剛地獄</vt:lpstr>
      <vt:lpstr>何謂近邊地獄</vt:lpstr>
      <vt:lpstr>近邊地獄的種類</vt:lpstr>
      <vt:lpstr>煻煨坑地獄</vt:lpstr>
      <vt:lpstr>屍糞泥地獄</vt:lpstr>
      <vt:lpstr>利刃原地獄</vt:lpstr>
      <vt:lpstr>劍葉林地獄</vt:lpstr>
      <vt:lpstr>鐵柱山地獄</vt:lpstr>
      <vt:lpstr>破斥地獄不存在</vt:lpstr>
      <vt:lpstr>外道眼中的地獄景象圖</vt:lpstr>
      <vt:lpstr>回教徒眼中的地獄景象圖</vt:lpstr>
      <vt:lpstr>如何觀修地獄眾生的痛苦</vt:lpstr>
      <vt:lpstr>上師教言</vt:lpstr>
      <vt:lpstr>問題討論 禅修三班 Aug.9,2018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輪迴過患 地獄道之近邊地獄的痛苦 </dc:title>
  <dc:creator>Frank Lawson</dc:creator>
  <cp:lastModifiedBy>Frank Lawson</cp:lastModifiedBy>
  <cp:revision>112</cp:revision>
  <dcterms:created xsi:type="dcterms:W3CDTF">2018-08-08T08:17:34Z</dcterms:created>
  <dcterms:modified xsi:type="dcterms:W3CDTF">2018-08-09T21:55:49Z</dcterms:modified>
</cp:coreProperties>
</file>